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29"/>
  </p:notesMasterIdLst>
  <p:handoutMasterIdLst>
    <p:handoutMasterId r:id="rId30"/>
  </p:handoutMasterIdLst>
  <p:sldIdLst>
    <p:sldId id="458" r:id="rId2"/>
    <p:sldId id="608" r:id="rId3"/>
    <p:sldId id="618" r:id="rId4"/>
    <p:sldId id="619" r:id="rId5"/>
    <p:sldId id="620" r:id="rId6"/>
    <p:sldId id="631" r:id="rId7"/>
    <p:sldId id="632" r:id="rId8"/>
    <p:sldId id="617" r:id="rId9"/>
    <p:sldId id="641" r:id="rId10"/>
    <p:sldId id="621" r:id="rId11"/>
    <p:sldId id="622" r:id="rId12"/>
    <p:sldId id="634" r:id="rId13"/>
    <p:sldId id="628" r:id="rId14"/>
    <p:sldId id="636" r:id="rId15"/>
    <p:sldId id="629" r:id="rId16"/>
    <p:sldId id="635" r:id="rId17"/>
    <p:sldId id="638" r:id="rId18"/>
    <p:sldId id="630" r:id="rId19"/>
    <p:sldId id="624" r:id="rId20"/>
    <p:sldId id="625" r:id="rId21"/>
    <p:sldId id="637" r:id="rId22"/>
    <p:sldId id="623" r:id="rId23"/>
    <p:sldId id="639" r:id="rId24"/>
    <p:sldId id="640" r:id="rId25"/>
    <p:sldId id="627" r:id="rId26"/>
    <p:sldId id="642" r:id="rId27"/>
    <p:sldId id="616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rpriya" initials="s" lastIdx="5" clrIdx="0"/>
  <p:cmAuthor id="1" name="Student" initials="S" lastIdx="18" clrIdx="1"/>
  <p:cmAuthor id="2" name="ameyphadke" initials="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68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30" autoAdjust="0"/>
    <p:restoredTop sz="92381" autoAdjust="0"/>
  </p:normalViewPr>
  <p:slideViewPr>
    <p:cSldViewPr>
      <p:cViewPr varScale="1">
        <p:scale>
          <a:sx n="118" d="100"/>
          <a:sy n="118" d="100"/>
        </p:scale>
        <p:origin x="14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52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-3888" y="-12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6E85C-87DB-274A-9C69-ABF74F32D9E9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8E03E-251C-0D4E-AA19-D84622F9D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20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C75BE-D024-45B9-A7E2-76908F1114E6}" type="datetimeFigureOut">
              <a:rPr lang="en-US" smtClean="0"/>
              <a:pPr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0438-3FF5-4F0A-9F0A-F5D39C2D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03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7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5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0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6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02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46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212D-9F57-0B49-9FCA-1B8CA73539DC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792E-0BCC-774E-8F87-E8C53FCFA82C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5" y="149437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9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99F9-15F3-BE46-9752-EFA9294B350C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4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1676400"/>
            <a:ext cx="8153400" cy="4343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781800" y="61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9F64925-A2BD-479F-9647-C00C622068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 baseline="0"/>
            </a:lvl2pPr>
            <a:lvl3pPr>
              <a:defRPr sz="20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AECC-C462-8D45-833F-D69C16ADD2C9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5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8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15F8-5092-ED48-B716-698378D1A641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9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7ED9-705B-984D-AA61-7FA772650D7F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67705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5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A2B4-186D-BD4D-8EE8-3587584D71BB}" type="datetime1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7705" y="1475700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67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7F47-1A39-B24A-B534-5F6CF2AA95C7}" type="datetime1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67705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EB16-D716-7844-AC8B-91E5825234E8}" type="datetime1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9CCC-A771-8D4E-8438-E7653F82800D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15889-C931-3E49-B4A9-734C80602069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7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B1540-BD78-C047-B39B-E093529D7E82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.stine@okstate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toolz.net/bitshift#base=16&amp;value=B8&amp;bits=8&amp;steps=2&amp;dir=l&amp;type=circ&amp;allsteps=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hod_stub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en.wikipedia.org/wiki/Caesar_ciph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828800"/>
            <a:ext cx="7772400" cy="1514475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/>
              <a:t>Lab 2 : </a:t>
            </a:r>
            <a:r>
              <a:rPr lang="en-US" sz="2800" b="0" dirty="0"/>
              <a:t>Complex Combinational Logic and Debugging : Hardware-based Data Encryption Standard (DES) </a:t>
            </a:r>
            <a:br>
              <a:rPr lang="en-US" sz="3200" b="0" dirty="0"/>
            </a:br>
            <a:endParaRPr lang="en-US" sz="3200" b="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154305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8C5E4D4-EFEF-E443-BB01-F24D363179C7}"/>
              </a:ext>
            </a:extLst>
          </p:cNvPr>
          <p:cNvSpPr txBox="1">
            <a:spLocks/>
          </p:cNvSpPr>
          <p:nvPr/>
        </p:nvSpPr>
        <p:spPr>
          <a:xfrm>
            <a:off x="685800" y="3505200"/>
            <a:ext cx="7772400" cy="2971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James E. Stine, Jr.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Edward </a:t>
            </a:r>
            <a:r>
              <a:rPr lang="en-US" dirty="0" err="1">
                <a:solidFill>
                  <a:srgbClr val="000000"/>
                </a:solidFill>
              </a:rPr>
              <a:t>Joullian</a:t>
            </a:r>
            <a:r>
              <a:rPr lang="en-US" dirty="0">
                <a:solidFill>
                  <a:srgbClr val="000000"/>
                </a:solidFill>
              </a:rPr>
              <a:t> Endowed Chair in Engineering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Oklahoma State University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Electrical and Computer Engineering Department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Stillwater, OK 74078 USA </a:t>
            </a: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james.stine@okstate.edu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D8C6-607A-004B-87BE-A2291DEB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1399A-7716-F244-B176-1470DB8F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Data Encryption Standard or DES is a symmetric-key algorithm for encryption of data.</a:t>
            </a:r>
          </a:p>
          <a:p>
            <a:r>
              <a:rPr lang="en-US" dirty="0"/>
              <a:t>The key length is 56 bits and is an early form for security in hardware as it was straightforward and easy to use.</a:t>
            </a:r>
          </a:p>
          <a:p>
            <a:pPr lvl="1"/>
            <a:r>
              <a:rPr lang="en-US" dirty="0"/>
              <a:t>Unfortunately, the relatively short key size made it easy to break so its no longer used (it was cracked in 1999 via brute force in less than 24 hours).</a:t>
            </a:r>
          </a:p>
          <a:p>
            <a:pPr lvl="1"/>
            <a:r>
              <a:rPr lang="en-US" dirty="0"/>
              <a:t>But the basics of DES are still used in something called AES that is commonly used today.</a:t>
            </a:r>
          </a:p>
          <a:p>
            <a:r>
              <a:rPr lang="en-US" dirty="0"/>
              <a:t>DES was invented in the 1970s for IBM based on earlier designs by Horst Feistel.</a:t>
            </a:r>
          </a:p>
          <a:p>
            <a:pPr lvl="1"/>
            <a:r>
              <a:rPr lang="en-US" dirty="0"/>
              <a:t>The algorithm was later submitted to the National Security Agency (NSA) for use and standardized by the Federal Information Processing Standard (FIPS) in 1977.</a:t>
            </a:r>
          </a:p>
          <a:p>
            <a:pPr lvl="1"/>
            <a:r>
              <a:rPr lang="en-US" dirty="0"/>
              <a:t>Triple DES or (3DES) is still used today in some applications.</a:t>
            </a:r>
          </a:p>
          <a:p>
            <a:r>
              <a:rPr lang="en-US" dirty="0"/>
              <a:t>Despite DES losing the lofty position of being the go-to data encryption standard algorithm, it is still worth learning.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C8959-659D-2C41-BE28-1B775EDD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3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797F6-553B-344C-9B3C-BB39C5CF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2C8-D432-E549-AEC5-A00A40A574F7}"/>
              </a:ext>
            </a:extLst>
          </p:cNvPr>
          <p:cNvSpPr txBox="1"/>
          <p:nvPr/>
        </p:nvSpPr>
        <p:spPr>
          <a:xfrm>
            <a:off x="5486400" y="1814615"/>
            <a:ext cx="34687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 has 16 rounds denoted by the Feistel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uses 16 generated </a:t>
            </a:r>
            <a:r>
              <a:rPr lang="en-US" dirty="0" err="1"/>
              <a:t>SubKeys</a:t>
            </a:r>
            <a:r>
              <a:rPr lang="en-US" dirty="0"/>
              <a:t> that are produced from the center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architecture uses symmetric-key encryption in that it can be encrypted or decrypted based on its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has two main blocks : DES block and </a:t>
            </a:r>
            <a:r>
              <a:rPr lang="en-US" dirty="0" err="1"/>
              <a:t>SubKey</a:t>
            </a:r>
            <a:r>
              <a:rPr lang="en-US" dirty="0"/>
              <a:t> generation.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820DE80-CC86-AB43-BA37-3744BD4D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Encryption Standard (DES)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EE7B21-DB90-E24B-9678-0D134CF89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3998836" cy="4381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C3C79AC-4524-BD4E-B561-F2725132F5DB}"/>
              </a:ext>
            </a:extLst>
          </p:cNvPr>
          <p:cNvSpPr/>
          <p:nvPr/>
        </p:nvSpPr>
        <p:spPr>
          <a:xfrm>
            <a:off x="762000" y="1828800"/>
            <a:ext cx="1981200" cy="3733800"/>
          </a:xfrm>
          <a:prstGeom prst="roundRect">
            <a:avLst/>
          </a:prstGeom>
          <a:noFill/>
          <a:ln>
            <a:solidFill>
              <a:srgbClr val="F68D3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AD6381-D044-D64A-B44B-9478C16ADAFE}"/>
              </a:ext>
            </a:extLst>
          </p:cNvPr>
          <p:cNvSpPr/>
          <p:nvPr/>
        </p:nvSpPr>
        <p:spPr>
          <a:xfrm>
            <a:off x="2743200" y="1828800"/>
            <a:ext cx="2474836" cy="37338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C36A8-4475-2C46-A02A-C932FE2911F8}"/>
              </a:ext>
            </a:extLst>
          </p:cNvPr>
          <p:cNvSpPr txBox="1"/>
          <p:nvPr/>
        </p:nvSpPr>
        <p:spPr>
          <a:xfrm>
            <a:off x="4860213" y="5562600"/>
            <a:ext cx="715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SubKey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601F8-3644-FC43-927C-F83A02ABF16E}"/>
              </a:ext>
            </a:extLst>
          </p:cNvPr>
          <p:cNvSpPr txBox="1"/>
          <p:nvPr/>
        </p:nvSpPr>
        <p:spPr>
          <a:xfrm>
            <a:off x="238747" y="5562600"/>
            <a:ext cx="1046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DES Rounds</a:t>
            </a:r>
          </a:p>
        </p:txBody>
      </p:sp>
    </p:spTree>
    <p:extLst>
      <p:ext uri="{BB962C8B-B14F-4D97-AF65-F5344CB8AC3E}">
        <p14:creationId xmlns:p14="http://schemas.microsoft.com/office/powerpoint/2010/main" val="3447303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0D76-DB77-8F4B-BE1E-A04DFC75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SubKey</a:t>
            </a:r>
            <a:r>
              <a:rPr lang="en-US" dirty="0"/>
              <a:t>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C7C66-A5CB-E241-88D8-590EC083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B983199-5B37-E54E-9131-5CE77082EC41}"/>
              </a:ext>
            </a:extLst>
          </p:cNvPr>
          <p:cNvSpPr txBox="1"/>
          <p:nvPr/>
        </p:nvSpPr>
        <p:spPr>
          <a:xfrm>
            <a:off x="4746820" y="6270687"/>
            <a:ext cx="321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68D36"/>
                </a:solidFill>
              </a:rPr>
              <a:t>…more detail in Lab 2 document</a:t>
            </a:r>
          </a:p>
        </p:txBody>
      </p:sp>
      <p:pic>
        <p:nvPicPr>
          <p:cNvPr id="51" name="Picture 50" descr="Diagram&#10;&#10;Description automatically generated">
            <a:extLst>
              <a:ext uri="{FF2B5EF4-FFF2-40B4-BE49-F238E27FC236}">
                <a16:creationId xmlns:a16="http://schemas.microsoft.com/office/drawing/2014/main" id="{95F3F24B-CB94-9743-AE6A-A8B267980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4105"/>
            <a:ext cx="4010864" cy="451658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E2544F3-86C9-5641-BE0B-5A2284918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133" y="1981200"/>
            <a:ext cx="3317907" cy="3498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48893-2CDC-B64E-9598-0D420C904395}"/>
              </a:ext>
            </a:extLst>
          </p:cNvPr>
          <p:cNvSpPr txBox="1"/>
          <p:nvPr/>
        </p:nvSpPr>
        <p:spPr>
          <a:xfrm>
            <a:off x="5738677" y="1671168"/>
            <a:ext cx="199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 Blocks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7450FA-3A60-D245-BC1F-81E75A73B63E}"/>
              </a:ext>
            </a:extLst>
          </p:cNvPr>
          <p:cNvCxnSpPr/>
          <p:nvPr/>
        </p:nvCxnSpPr>
        <p:spPr>
          <a:xfrm flipH="1" flipV="1">
            <a:off x="2590800" y="2286000"/>
            <a:ext cx="3147877" cy="4572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EC286E-B72F-6242-AC7C-C25D2CA44B91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4724400"/>
            <a:ext cx="914400" cy="3048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66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12319C-E79B-1C4F-8457-562D1341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SubKey</a:t>
            </a:r>
            <a:r>
              <a:rPr lang="en-US" dirty="0"/>
              <a:t>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25ECE-AD25-6B41-ABD4-76EA68283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Key generation is the easiest portion of DES</a:t>
            </a:r>
          </a:p>
          <a:p>
            <a:pPr lvl="1"/>
            <a:r>
              <a:rPr lang="en-US" dirty="0"/>
              <a:t>It basically does two items : Permutations and Rotation, </a:t>
            </a:r>
          </a:p>
          <a:p>
            <a:pPr lvl="1"/>
            <a:r>
              <a:rPr lang="en-US" dirty="0"/>
              <a:t>PXX is sometimes called a permutation or switching of order</a:t>
            </a:r>
          </a:p>
          <a:p>
            <a:r>
              <a:rPr lang="en-US" dirty="0"/>
              <a:t>Rotation?</a:t>
            </a:r>
          </a:p>
          <a:p>
            <a:pPr lvl="1"/>
            <a:r>
              <a:rPr lang="en-US" dirty="0"/>
              <a:t>A rotation is the same as a shift but specialized (sometimes called circular shift)</a:t>
            </a:r>
          </a:p>
          <a:p>
            <a:pPr lvl="1"/>
            <a:r>
              <a:rPr lang="en-US" dirty="0"/>
              <a:t>The rotation works on two separate groups of 32-bits (i.e., breaks the 64-bits into two segments of 32-bits each).</a:t>
            </a:r>
          </a:p>
          <a:p>
            <a:pPr lvl="1"/>
            <a:r>
              <a:rPr lang="en-US" dirty="0"/>
              <a:t>It also has left circular shifts by 1 or 2 based on the round.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10EC4-49BA-8D43-82B4-AB9C69AF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2B5ECE-9CEA-CF46-8B63-71151088B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461739"/>
              </p:ext>
            </p:extLst>
          </p:nvPr>
        </p:nvGraphicFramePr>
        <p:xfrm>
          <a:off x="751419" y="4792429"/>
          <a:ext cx="7641161" cy="126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58">
                  <a:extLst>
                    <a:ext uri="{9D8B030D-6E8A-4147-A177-3AD203B41FA5}">
                      <a16:colId xmlns:a16="http://schemas.microsoft.com/office/drawing/2014/main" val="3591095348"/>
                    </a:ext>
                  </a:extLst>
                </a:gridCol>
                <a:gridCol w="346503">
                  <a:extLst>
                    <a:ext uri="{9D8B030D-6E8A-4147-A177-3AD203B41FA5}">
                      <a16:colId xmlns:a16="http://schemas.microsoft.com/office/drawing/2014/main" val="773527772"/>
                    </a:ext>
                  </a:extLst>
                </a:gridCol>
                <a:gridCol w="307639">
                  <a:extLst>
                    <a:ext uri="{9D8B030D-6E8A-4147-A177-3AD203B41FA5}">
                      <a16:colId xmlns:a16="http://schemas.microsoft.com/office/drawing/2014/main" val="404174914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556114509"/>
                    </a:ext>
                  </a:extLst>
                </a:gridCol>
                <a:gridCol w="418601">
                  <a:extLst>
                    <a:ext uri="{9D8B030D-6E8A-4147-A177-3AD203B41FA5}">
                      <a16:colId xmlns:a16="http://schemas.microsoft.com/office/drawing/2014/main" val="142256964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1331492158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2757897322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3217737516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1835035868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3551532381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1090984204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4191016486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4277584135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1730696007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245645528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1960060249"/>
                    </a:ext>
                  </a:extLst>
                </a:gridCol>
                <a:gridCol w="449480">
                  <a:extLst>
                    <a:ext uri="{9D8B030D-6E8A-4147-A177-3AD203B41FA5}">
                      <a16:colId xmlns:a16="http://schemas.microsoft.com/office/drawing/2014/main" val="1401344241"/>
                    </a:ext>
                  </a:extLst>
                </a:gridCol>
              </a:tblGrid>
              <a:tr h="6272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Iter</a:t>
                      </a:r>
                      <a:r>
                        <a:rPr lang="en-US" dirty="0"/>
                        <a:t>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420354"/>
                  </a:ext>
                </a:extLst>
              </a:tr>
              <a:tr h="3633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Left Shift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284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231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8FA3-5C81-6B41-824F-D9780C9C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Be careful: Positions by Security Engineers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461A8-EF75-E142-B2CF-A61E085C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590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Security is still an ongoing area and there are many who are in this area: mathematicians, engineers, computer scientists, physicists, …</a:t>
            </a:r>
          </a:p>
          <a:p>
            <a:r>
              <a:rPr lang="en-US" dirty="0"/>
              <a:t>I personally feel Electrical and Computer Engineering people understand the issue on where positions happen, but many who are not part of our community seem to not understand yet.</a:t>
            </a:r>
          </a:p>
          <a:p>
            <a:r>
              <a:rPr lang="en-US" dirty="0"/>
              <a:t>I have given you an example to help by showing the IP (Initial Permutation) and IP</a:t>
            </a:r>
            <a:r>
              <a:rPr lang="en-US" baseline="30000" dirty="0"/>
              <a:t>-1</a:t>
            </a:r>
            <a:r>
              <a:rPr lang="en-US" dirty="0"/>
              <a:t> (Final Permutation) stages update the position (please follow along).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4F2A8-5E96-974C-8222-213B07B1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F7C54-871B-4946-9C34-9093B358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1"/>
            <a:ext cx="3733800" cy="2300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B2290-BD4B-F04D-97A6-564187965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59932"/>
            <a:ext cx="3288743" cy="199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06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D780-8C70-5E46-998A-48D50572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Swizzling in </a:t>
            </a:r>
            <a:r>
              <a:rPr lang="en-US" dirty="0" err="1"/>
              <a:t>SystemVerilog</a:t>
            </a:r>
            <a:r>
              <a:rPr lang="en-US" dirty="0"/>
              <a:t> (SV)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911AA-DB2D-0F4A-BBB1-E1A46106E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67000"/>
          </a:xfrm>
        </p:spPr>
        <p:txBody>
          <a:bodyPr>
            <a:normAutofit/>
          </a:bodyPr>
          <a:lstStyle/>
          <a:p>
            <a:r>
              <a:rPr lang="en-US" dirty="0"/>
              <a:t>Rotation in SV is easier with bit swizzling</a:t>
            </a:r>
          </a:p>
          <a:p>
            <a:r>
              <a:rPr lang="en-US" dirty="0"/>
              <a:t>Bit swizzling has two functions in SV</a:t>
            </a:r>
          </a:p>
          <a:p>
            <a:pPr lvl="1"/>
            <a:r>
              <a:rPr lang="en-US" dirty="0"/>
              <a:t>Concatenation (putting two vectors together)</a:t>
            </a:r>
          </a:p>
          <a:p>
            <a:pPr lvl="1"/>
            <a:r>
              <a:rPr lang="en-US" dirty="0"/>
              <a:t>Replication (repeating items within a vector or bit)</a:t>
            </a:r>
          </a:p>
          <a:p>
            <a:r>
              <a:rPr lang="en-US" dirty="0"/>
              <a:t>It is probably one of the coolest and best features of SV!</a:t>
            </a:r>
          </a:p>
          <a:p>
            <a:pPr lvl="1"/>
            <a:r>
              <a:rPr lang="en-US" dirty="0"/>
              <a:t>It is often under utilized – use in this lab!!!</a:t>
            </a:r>
          </a:p>
          <a:p>
            <a:pPr lvl="1"/>
            <a:r>
              <a:rPr lang="en-US" dirty="0"/>
              <a:t>It will save you an enormous amount of time!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0B58-1DBF-3240-91DB-2A2D058B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7DF6C-B6AA-D941-862F-46BA0A17B431}"/>
              </a:ext>
            </a:extLst>
          </p:cNvPr>
          <p:cNvSpPr txBox="1"/>
          <p:nvPr/>
        </p:nvSpPr>
        <p:spPr>
          <a:xfrm>
            <a:off x="550707" y="4380637"/>
            <a:ext cx="80425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cs typeface="Arial" charset="0"/>
              </a:rPr>
              <a:t>assign y = {a[2:1], {3{b[0]}}, a[0], 6</a:t>
            </a:r>
            <a:r>
              <a:rPr lang="en-US" b="1" dirty="0">
                <a:latin typeface="Courier" pitchFamily="2" charset="0"/>
                <a:cs typeface="Courier New" pitchFamily="49" charset="0"/>
              </a:rPr>
              <a:t>'</a:t>
            </a:r>
            <a:r>
              <a:rPr lang="en-US" dirty="0">
                <a:latin typeface="Courier" pitchFamily="2" charset="0"/>
                <a:cs typeface="Arial" charset="0"/>
              </a:rPr>
              <a:t>b100_010};</a:t>
            </a:r>
          </a:p>
          <a:p>
            <a:r>
              <a:rPr lang="en-US" b="1" dirty="0">
                <a:latin typeface="Courier" pitchFamily="2" charset="0"/>
                <a:cs typeface="Arial" charset="0"/>
              </a:rPr>
              <a:t>// if y is a 12-bit signal, the above statement produces:</a:t>
            </a:r>
          </a:p>
          <a:p>
            <a:r>
              <a:rPr lang="en-US" dirty="0">
                <a:latin typeface="Courier" pitchFamily="2" charset="0"/>
                <a:cs typeface="Arial" charset="0"/>
              </a:rPr>
              <a:t>y = a[2] a[1] b[0] b[0] b[0] a[0] 1 0 0 0 1 0</a:t>
            </a:r>
          </a:p>
          <a:p>
            <a:r>
              <a:rPr lang="en-US" dirty="0">
                <a:latin typeface="Courier" pitchFamily="2" charset="0"/>
                <a:cs typeface="Arial" charset="0"/>
              </a:rPr>
              <a:t>// underscores (_) are used for formatting only to make </a:t>
            </a:r>
          </a:p>
          <a:p>
            <a:r>
              <a:rPr lang="en-US" dirty="0">
                <a:latin typeface="Courier" pitchFamily="2" charset="0"/>
                <a:cs typeface="Arial" charset="0"/>
              </a:rPr>
              <a:t>// it easier to read. </a:t>
            </a:r>
            <a:r>
              <a:rPr lang="en-US" dirty="0" err="1">
                <a:latin typeface="Courier" pitchFamily="2" charset="0"/>
                <a:cs typeface="Arial" charset="0"/>
              </a:rPr>
              <a:t>SystemVerilog</a:t>
            </a:r>
            <a:r>
              <a:rPr lang="en-US" dirty="0">
                <a:latin typeface="Courier" pitchFamily="2" charset="0"/>
                <a:cs typeface="Arial" charset="0"/>
              </a:rPr>
              <a:t> ignores them. </a:t>
            </a:r>
          </a:p>
          <a:p>
            <a:endParaRPr lang="en-US" dirty="0"/>
          </a:p>
        </p:txBody>
      </p:sp>
      <p:pic>
        <p:nvPicPr>
          <p:cNvPr id="1026" name="Picture 2" descr="Free Microsoft Cliparts, Download Free Microsoft Cliparts png images, Free  ClipArts on Clipart Library">
            <a:extLst>
              <a:ext uri="{FF2B5EF4-FFF2-40B4-BE49-F238E27FC236}">
                <a16:creationId xmlns:a16="http://schemas.microsoft.com/office/drawing/2014/main" id="{8FDC11E9-5F04-544B-B59B-E8D6E8A6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124496"/>
            <a:ext cx="1735293" cy="161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0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5951-76B2-6C44-8626-C884E2D2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by 1 or 2</a:t>
            </a:r>
          </a:p>
        </p:txBody>
      </p:sp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7FE284E2-10A8-F449-B5A2-240EF1453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799"/>
          </a:xfrm>
        </p:spPr>
        <p:txBody>
          <a:bodyPr>
            <a:noAutofit/>
          </a:bodyPr>
          <a:lstStyle/>
          <a:p>
            <a:r>
              <a:rPr lang="en-US" sz="1800" dirty="0"/>
              <a:t>Rotations are just circular shifts where anything that is shifted gets placed back in the registers.</a:t>
            </a:r>
          </a:p>
          <a:p>
            <a:r>
              <a:rPr lang="en-US" sz="1800" dirty="0"/>
              <a:t>Use </a:t>
            </a:r>
            <a:r>
              <a:rPr lang="en-US" sz="1800" dirty="0">
                <a:latin typeface="Courier" pitchFamily="2" charset="0"/>
              </a:rPr>
              <a:t>assign</a:t>
            </a:r>
            <a:r>
              <a:rPr lang="en-US" sz="1800" dirty="0"/>
              <a:t> statements in SV to help with bit swizzling; however, its only 1 or 2 based on round.</a:t>
            </a:r>
          </a:p>
          <a:p>
            <a:r>
              <a:rPr lang="en-US" sz="1800" dirty="0"/>
              <a:t>Good calculator available : </a:t>
            </a:r>
            <a:r>
              <a:rPr lang="en-US" sz="1800" dirty="0">
                <a:hlinkClick r:id="rId2"/>
              </a:rPr>
              <a:t>https://onlinetoolz.net/bitshift#base=16&amp;value=B8&amp;bits=8&amp;steps=2&amp;dir=l&amp;type=circ&amp;allsteps=1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FF951-7762-EC4E-B0B1-EF86D16D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68" name="Table 68">
            <a:extLst>
              <a:ext uri="{FF2B5EF4-FFF2-40B4-BE49-F238E27FC236}">
                <a16:creationId xmlns:a16="http://schemas.microsoft.com/office/drawing/2014/main" id="{5A1B0BD9-E6EC-7A4B-9F5B-A4A7AEA82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09468"/>
              </p:ext>
            </p:extLst>
          </p:nvPr>
        </p:nvGraphicFramePr>
        <p:xfrm>
          <a:off x="1699260" y="3853255"/>
          <a:ext cx="59207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860">
                  <a:extLst>
                    <a:ext uri="{9D8B030D-6E8A-4147-A177-3AD203B41FA5}">
                      <a16:colId xmlns:a16="http://schemas.microsoft.com/office/drawing/2014/main" val="4012712329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1434665985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952028094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4133560606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3890661680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719398176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3486852854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31899695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330757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12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200"/>
                  </a:ext>
                </a:extLst>
              </a:tr>
            </a:tbl>
          </a:graphicData>
        </a:graphic>
      </p:graphicFrame>
      <p:graphicFrame>
        <p:nvGraphicFramePr>
          <p:cNvPr id="70" name="Table 68">
            <a:extLst>
              <a:ext uri="{FF2B5EF4-FFF2-40B4-BE49-F238E27FC236}">
                <a16:creationId xmlns:a16="http://schemas.microsoft.com/office/drawing/2014/main" id="{66F76FFE-02FA-6F46-BC04-777E6796A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92898"/>
              </p:ext>
            </p:extLst>
          </p:nvPr>
        </p:nvGraphicFramePr>
        <p:xfrm>
          <a:off x="1699260" y="4586024"/>
          <a:ext cx="59207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860">
                  <a:extLst>
                    <a:ext uri="{9D8B030D-6E8A-4147-A177-3AD203B41FA5}">
                      <a16:colId xmlns:a16="http://schemas.microsoft.com/office/drawing/2014/main" val="4012712329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143466598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95202809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133560606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3890661680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719398176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3486852854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31899695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330757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12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200"/>
                  </a:ext>
                </a:extLst>
              </a:tr>
            </a:tbl>
          </a:graphicData>
        </a:graphic>
      </p:graphicFrame>
      <p:graphicFrame>
        <p:nvGraphicFramePr>
          <p:cNvPr id="71" name="Table 68">
            <a:extLst>
              <a:ext uri="{FF2B5EF4-FFF2-40B4-BE49-F238E27FC236}">
                <a16:creationId xmlns:a16="http://schemas.microsoft.com/office/drawing/2014/main" id="{BC582163-4AB1-BB4D-9ECA-E411237D9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653373"/>
              </p:ext>
            </p:extLst>
          </p:nvPr>
        </p:nvGraphicFramePr>
        <p:xfrm>
          <a:off x="1699260" y="5327704"/>
          <a:ext cx="59207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860">
                  <a:extLst>
                    <a:ext uri="{9D8B030D-6E8A-4147-A177-3AD203B41FA5}">
                      <a16:colId xmlns:a16="http://schemas.microsoft.com/office/drawing/2014/main" val="4012712329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1434665985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952028094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4133560606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3890661680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719398176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3486852854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31899695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330757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12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200"/>
                  </a:ext>
                </a:extLst>
              </a:tr>
            </a:tbl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797BB9C2-01D0-604A-93B5-3C04C9270C8B}"/>
              </a:ext>
            </a:extLst>
          </p:cNvPr>
          <p:cNvSpPr txBox="1"/>
          <p:nvPr/>
        </p:nvSpPr>
        <p:spPr>
          <a:xfrm>
            <a:off x="609600" y="4956864"/>
            <a:ext cx="67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3CC179-7531-4646-AD32-C686100C2292}"/>
              </a:ext>
            </a:extLst>
          </p:cNvPr>
          <p:cNvSpPr txBox="1"/>
          <p:nvPr/>
        </p:nvSpPr>
        <p:spPr>
          <a:xfrm>
            <a:off x="609600" y="5593592"/>
            <a:ext cx="67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8DE224-03CC-B64E-8E87-9C385BDFE358}"/>
              </a:ext>
            </a:extLst>
          </p:cNvPr>
          <p:cNvSpPr txBox="1"/>
          <p:nvPr/>
        </p:nvSpPr>
        <p:spPr>
          <a:xfrm>
            <a:off x="925101" y="6412468"/>
            <a:ext cx="728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assign C = {A[5:0}, A[7:6]}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CA773-971F-E34D-A4AC-86CACD06266A}"/>
              </a:ext>
            </a:extLst>
          </p:cNvPr>
          <p:cNvSpPr txBox="1"/>
          <p:nvPr/>
        </p:nvSpPr>
        <p:spPr>
          <a:xfrm>
            <a:off x="7924800" y="4818364"/>
            <a:ext cx="99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8-bit Example</a:t>
            </a:r>
          </a:p>
        </p:txBody>
      </p:sp>
    </p:spTree>
    <p:extLst>
      <p:ext uri="{BB962C8B-B14F-4D97-AF65-F5344CB8AC3E}">
        <p14:creationId xmlns:p14="http://schemas.microsoft.com/office/powerpoint/2010/main" val="25268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A42C-1C44-5540-BC66-12EB55A4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56-bit Key!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3683-6215-4749-A6F3-F16B6BDFC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09735"/>
          </a:xfrm>
        </p:spPr>
        <p:txBody>
          <a:bodyPr>
            <a:normAutofit/>
          </a:bodyPr>
          <a:lstStyle/>
          <a:p>
            <a:r>
              <a:rPr lang="en-US" sz="1800" dirty="0"/>
              <a:t>Your DES key is is 56-bits with 8-bits of parity.</a:t>
            </a:r>
          </a:p>
          <a:p>
            <a:r>
              <a:rPr lang="en-US" altLang="en-US" sz="1800" dirty="0"/>
              <a:t>Error detection is an important part consideration of data transmission</a:t>
            </a:r>
          </a:p>
          <a:p>
            <a:pPr lvl="1"/>
            <a:r>
              <a:rPr lang="en-US" altLang="en-US" sz="1800" dirty="0"/>
              <a:t>Parity checking</a:t>
            </a:r>
          </a:p>
          <a:p>
            <a:pPr lvl="1"/>
            <a:r>
              <a:rPr lang="en-US" altLang="en-US" sz="1800" dirty="0"/>
              <a:t>Redundancy checking</a:t>
            </a:r>
            <a:endParaRPr lang="en-US" sz="1800" dirty="0"/>
          </a:p>
          <a:p>
            <a:r>
              <a:rPr lang="en-US" altLang="en-US" sz="1800" dirty="0"/>
              <a:t>Parity involves performing a basic calculation of the number of digital 0’s and 1’s making up a transmission unit</a:t>
            </a:r>
          </a:p>
          <a:p>
            <a:pPr lvl="1"/>
            <a:r>
              <a:rPr lang="en-US" altLang="en-US" sz="1800" dirty="0"/>
              <a:t>Parity calculated on even or odd number of 1’s but for DES it is odd parity.</a:t>
            </a:r>
          </a:p>
          <a:p>
            <a:pPr lvl="2"/>
            <a:r>
              <a:rPr lang="en-US" altLang="en-US" sz="1800" dirty="0"/>
              <a:t>Example:  </a:t>
            </a:r>
            <a:r>
              <a:rPr lang="en-US" altLang="en-US" sz="1800" dirty="0">
                <a:latin typeface="Courier" pitchFamily="2" charset="0"/>
              </a:rPr>
              <a:t>1010_101</a:t>
            </a:r>
            <a:r>
              <a:rPr lang="en-US" altLang="en-US" sz="1800" dirty="0"/>
              <a:t>  </a:t>
            </a:r>
            <a:r>
              <a:rPr lang="en-US" altLang="en-US" sz="1800" dirty="0">
                <a:sym typeface="Wingdings" pitchFamily="2" charset="2"/>
              </a:rPr>
              <a:t> </a:t>
            </a:r>
            <a:r>
              <a:rPr lang="en-US" altLang="en-US" sz="1800" dirty="0">
                <a:latin typeface="Courier" pitchFamily="2" charset="0"/>
                <a:sym typeface="Wingdings" pitchFamily="2" charset="2"/>
              </a:rPr>
              <a:t>1010_1011</a:t>
            </a:r>
            <a:endParaRPr lang="en-US" altLang="en-US" sz="1800" dirty="0">
              <a:latin typeface="Courier" pitchFamily="2" charset="0"/>
            </a:endParaRPr>
          </a:p>
          <a:p>
            <a:pPr lvl="1"/>
            <a:r>
              <a:rPr lang="en-US" altLang="en-US" sz="1800" dirty="0"/>
              <a:t>Parity bit is set per frame (byte or character)</a:t>
            </a:r>
          </a:p>
          <a:p>
            <a:pPr lvl="1"/>
            <a:r>
              <a:rPr lang="en-US" altLang="en-US" sz="1800" dirty="0"/>
              <a:t>Parity checking is found mostly in Asynchronous communication</a:t>
            </a:r>
          </a:p>
          <a:p>
            <a:r>
              <a:rPr lang="en-US" sz="1800" dirty="0"/>
              <a:t>The parity within the key is computed simply by </a:t>
            </a:r>
            <a:r>
              <a:rPr lang="en-US" sz="1800" dirty="0" err="1"/>
              <a:t>XOR’ing</a:t>
            </a:r>
            <a:r>
              <a:rPr lang="en-US" sz="1800" dirty="0"/>
              <a:t> of the previous 7 bits. </a:t>
            </a:r>
          </a:p>
          <a:p>
            <a:endParaRPr lang="en-US" alt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4A078-1171-E04D-B5B9-83556A14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8DC5E-3235-D340-AD89-6278F2EB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5209936"/>
            <a:ext cx="9144000" cy="8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02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AE17-6A18-7D4C-96EF-03AAE60D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Encrypt/Decrypt Breakdown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3EECE2-7058-D541-9421-4C9A5A89BC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Read Lab 2 for more details (this is broken down in detail)</a:t>
                </a:r>
              </a:p>
              <a:p>
                <a:r>
                  <a:rPr lang="en-US" sz="1800" dirty="0"/>
                  <a:t>It basically does 3 functions:</a:t>
                </a:r>
              </a:p>
              <a:p>
                <a:pPr lvl="1"/>
                <a:r>
                  <a:rPr lang="en-US" sz="1800" dirty="0"/>
                  <a:t>Initial Permutation (IP) </a:t>
                </a:r>
                <a:endParaRPr lang="en-US" sz="1800" dirty="0">
                  <a:latin typeface="Courier" pitchFamily="2" charset="0"/>
                </a:endParaRPr>
              </a:p>
              <a:p>
                <a:pPr lvl="1"/>
                <a:r>
                  <a:rPr lang="en-US" sz="1800" dirty="0"/>
                  <a:t>Feistel Block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  <a:p>
                <a:pPr lvl="1"/>
                <a:r>
                  <a:rPr lang="en-US" sz="1800" dirty="0"/>
                  <a:t>Final Permutation (IP</a:t>
                </a:r>
                <a:r>
                  <a:rPr lang="en-US" sz="1800" baseline="30000" dirty="0"/>
                  <a:t>-1</a:t>
                </a:r>
                <a:r>
                  <a:rPr lang="en-US" sz="1800" dirty="0"/>
                  <a:t>) </a:t>
                </a:r>
              </a:p>
              <a:p>
                <a:r>
                  <a:rPr lang="en-US" sz="1800" dirty="0"/>
                  <a:t>Use the position information discussed on the previous slide!</a:t>
                </a:r>
              </a:p>
              <a:p>
                <a:r>
                  <a:rPr lang="en-US" sz="1800" dirty="0"/>
                  <a:t>Some of these blocks are repeated and are called rounds in crypto-based hardware</a:t>
                </a:r>
              </a:p>
              <a:p>
                <a:pPr lvl="1"/>
                <a:r>
                  <a:rPr lang="en-US" sz="1800" dirty="0"/>
                  <a:t>DES has 16 rounds (just instantiate each round)</a:t>
                </a:r>
              </a:p>
              <a:p>
                <a:pPr lvl="1"/>
                <a:r>
                  <a:rPr lang="en-US" sz="1800" dirty="0"/>
                  <a:t>They are based on each 16 </a:t>
                </a:r>
                <a:r>
                  <a:rPr lang="en-US" sz="1800" dirty="0" err="1"/>
                  <a:t>SubKeys</a:t>
                </a:r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1800" dirty="0"/>
                  <a:t>) that are generated during </a:t>
                </a:r>
                <a:r>
                  <a:rPr lang="en-US" sz="1800" dirty="0" err="1"/>
                  <a:t>SubKey</a:t>
                </a:r>
                <a:r>
                  <a:rPr lang="en-US" sz="1800" dirty="0"/>
                  <a:t> generation.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3EECE2-7058-D541-9421-4C9A5A89B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840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BE985-F7C1-1D43-B539-C7851C96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1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3CBA-68D2-4347-AECD-A12661A0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Feistel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7D92-E45C-544D-90E2-FD19D504E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generation is easiest and probably should be done first to make sure its working.</a:t>
            </a:r>
          </a:p>
          <a:p>
            <a:r>
              <a:rPr lang="en-US" dirty="0"/>
              <a:t>The main part of the encryption and decryption is done based on something called the Feistel block.  </a:t>
            </a:r>
          </a:p>
          <a:p>
            <a:r>
              <a:rPr lang="en-US" dirty="0"/>
              <a:t>This block was introduced by Horst Feistel at IBM in his earlier work on cryptography and its an important part of many cryptography algorithms.</a:t>
            </a:r>
          </a:p>
          <a:p>
            <a:r>
              <a:rPr lang="en-US" dirty="0"/>
              <a:t>It is important to understand that I am not asking you to understand how each block works – just implement it.</a:t>
            </a:r>
          </a:p>
          <a:p>
            <a:pPr lvl="1"/>
            <a:r>
              <a:rPr lang="en-US" dirty="0"/>
              <a:t>There are some great books and websites that can help you understand more about cryptography for those that are interested.</a:t>
            </a:r>
          </a:p>
          <a:p>
            <a:pPr lvl="1"/>
            <a:r>
              <a:rPr lang="en-US" dirty="0"/>
              <a:t>See the references on Canvas as well as on the Lab 2 document for more information.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F12ED-1CE8-FB40-89DE-362856BF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25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F11049-09DD-9546-AD43-FFFC7F84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0EABA-B67C-2249-B0BF-2607FD27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Cryptography and especially hardware is an important element for the future.</a:t>
            </a:r>
          </a:p>
          <a:p>
            <a:r>
              <a:rPr lang="en-US" dirty="0"/>
              <a:t>Future engineers can gain fantastic jobs if they understand what security is and how it works.</a:t>
            </a:r>
          </a:p>
          <a:p>
            <a:r>
              <a:rPr lang="en-US" dirty="0"/>
              <a:t>I believe this laboratory will give you that opportunity and give you a fantastic opportunity to do great things!</a:t>
            </a:r>
          </a:p>
          <a:p>
            <a:r>
              <a:rPr lang="en-US" dirty="0"/>
              <a:t>You can do this!!! And you are the best!!!</a:t>
            </a:r>
          </a:p>
          <a:p>
            <a:pPr lvl="1"/>
            <a:r>
              <a:rPr lang="en-US" dirty="0"/>
              <a:t>Remember that I care about your success, and I want you to succeed – so do not feel abandoned and come see me if you need help!</a:t>
            </a:r>
          </a:p>
          <a:p>
            <a:pPr lvl="1"/>
            <a:r>
              <a:rPr lang="en-US" dirty="0"/>
              <a:t>I am here anytime but its easier if you get started early!</a:t>
            </a:r>
          </a:p>
          <a:p>
            <a:pPr lvl="1"/>
            <a:r>
              <a:rPr lang="en-US" dirty="0"/>
              <a:t>Repeated : do not wait to complete this lab as you will have a very hard time completing it if you wait.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93ABC-0D7E-C946-941A-3B9E491C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6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A96D7B-F523-8A42-AF22-209B7A0F2D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Feistel Block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A96D7B-F523-8A42-AF22-209B7A0F2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5B586-8001-BC4F-B90A-3F6AC254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B69DE-3913-134A-A4A5-9887B3C15656}"/>
              </a:ext>
            </a:extLst>
          </p:cNvPr>
          <p:cNvSpPr txBox="1"/>
          <p:nvPr/>
        </p:nvSpPr>
        <p:spPr>
          <a:xfrm>
            <a:off x="303318" y="1810264"/>
            <a:ext cx="50742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cryptography-based algorithms use rotation and exclusive OR (XOR) to help with modular arithmetic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Feistel Block uses something called S-boxes and Permutations (EP and SF)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 uses permutations that are called substitutions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called substitution boxes and basically are matrices that allow the symmetric-key algorithms to perform substitution.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S-boxes are generated dynamically – ours are just tables that are looked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provided stubbed SV (</a:t>
            </a:r>
            <a:r>
              <a:rPr lang="en-US" dirty="0" err="1">
                <a:latin typeface="Courier" pitchFamily="2" charset="0"/>
              </a:rPr>
              <a:t>des_stub.sv</a:t>
            </a:r>
            <a:r>
              <a:rPr lang="en-US" dirty="0"/>
              <a:t>) to help you get started.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https://en.wikipedia.org/wiki/Method_stub</a:t>
            </a:r>
            <a:r>
              <a:rPr lang="en-US" dirty="0"/>
              <a:t>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5CF7DB5-1E81-AB4B-A5E7-E7C6D2D37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1644650"/>
            <a:ext cx="2786743" cy="2377391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3F85358-75F7-5D45-A14A-ADB294BB0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1" y="4561541"/>
            <a:ext cx="2133600" cy="214405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76D7C7-100A-2840-BABA-C02DABB9AD80}"/>
              </a:ext>
            </a:extLst>
          </p:cNvPr>
          <p:cNvCxnSpPr>
            <a:cxnSpLocks/>
          </p:cNvCxnSpPr>
          <p:nvPr/>
        </p:nvCxnSpPr>
        <p:spPr>
          <a:xfrm>
            <a:off x="7467600" y="2833345"/>
            <a:ext cx="762000" cy="869755"/>
          </a:xfrm>
          <a:prstGeom prst="line">
            <a:avLst/>
          </a:prstGeom>
          <a:ln>
            <a:solidFill>
              <a:srgbClr val="F68D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E9AB30-B9DF-064D-BE6E-917B4296155E}"/>
              </a:ext>
            </a:extLst>
          </p:cNvPr>
          <p:cNvCxnSpPr/>
          <p:nvPr/>
        </p:nvCxnSpPr>
        <p:spPr>
          <a:xfrm flipH="1">
            <a:off x="8001000" y="3703100"/>
            <a:ext cx="228600" cy="858441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654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ECB2F-49A8-514A-8568-41F263AF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S-box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CC88F-BB46-4943-AC07-A0E81F130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600"/>
          </a:xfrm>
        </p:spPr>
        <p:txBody>
          <a:bodyPr/>
          <a:lstStyle/>
          <a:p>
            <a:r>
              <a:rPr lang="en-US" dirty="0"/>
              <a:t>Again, I give you each of the eight S-boxes.</a:t>
            </a:r>
          </a:p>
          <a:p>
            <a:r>
              <a:rPr lang="en-US" dirty="0"/>
              <a:t>You should split 48 bits of input into each S-box (i.e., 6-bits) each.</a:t>
            </a:r>
          </a:p>
          <a:p>
            <a:r>
              <a:rPr lang="en-US" dirty="0"/>
              <a:t>Each S-box outputs 4-bits as an output for a total of 32 bits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B05D7C-E9FA-954B-8747-38B4796E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BC447-6CB4-E041-B5B1-4B5812D13F21}"/>
              </a:ext>
            </a:extLst>
          </p:cNvPr>
          <p:cNvSpPr txBox="1"/>
          <p:nvPr/>
        </p:nvSpPr>
        <p:spPr>
          <a:xfrm>
            <a:off x="1066800" y="2971801"/>
            <a:ext cx="6553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logic [47:0]        </a:t>
            </a:r>
            <a:r>
              <a:rPr lang="en-US" dirty="0" err="1">
                <a:latin typeface="Courier" pitchFamily="2" charset="0"/>
              </a:rPr>
              <a:t>sbox_pre</a:t>
            </a:r>
            <a:r>
              <a:rPr lang="en-US" dirty="0">
                <a:latin typeface="Courier" pitchFamily="2" charset="0"/>
              </a:rPr>
              <a:t>;   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  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assign sb8in =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sbox_pre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[5:0];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assign sb7in =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sbox_pre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[11:6];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assign sb6in =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sbox_pre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[17:12];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assign sb5in =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sbox_pre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[23:18];  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assign sb4in =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sbox_pre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[29:24];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assign sb3in =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sbox_pre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[35:30];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assign sb2in =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sbox_pre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[41:36];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assign sb1in =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sbox_pre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[47:42];</a:t>
            </a:r>
          </a:p>
        </p:txBody>
      </p:sp>
    </p:spTree>
    <p:extLst>
      <p:ext uri="{BB962C8B-B14F-4D97-AF65-F5344CB8AC3E}">
        <p14:creationId xmlns:p14="http://schemas.microsoft.com/office/powerpoint/2010/main" val="2644191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7E27C7-E04B-804F-9C1F-64C65F33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2E7FD-34A3-5040-B919-0107A7049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implement DES in </a:t>
            </a:r>
            <a:r>
              <a:rPr lang="en-US" dirty="0" err="1"/>
              <a:t>SystemVerilog</a:t>
            </a:r>
            <a:r>
              <a:rPr lang="en-US" dirty="0"/>
              <a:t>.</a:t>
            </a:r>
          </a:p>
          <a:p>
            <a:r>
              <a:rPr lang="en-US" b="1" dirty="0"/>
              <a:t>All blocks are done with combinational logic *only*.</a:t>
            </a:r>
          </a:p>
          <a:p>
            <a:r>
              <a:rPr lang="en-US" dirty="0"/>
              <a:t>Verification will be discussed shortly but use your testbenches from Lab0 and Lab1 to help you with the testing!</a:t>
            </a:r>
          </a:p>
          <a:p>
            <a:pPr lvl="1"/>
            <a:r>
              <a:rPr lang="en-US" dirty="0"/>
              <a:t>I have also given you another testbench that actually reads values from a file with 4 sample keys, plaintext, and ciphertext.</a:t>
            </a:r>
          </a:p>
          <a:p>
            <a:pPr lvl="1"/>
            <a:r>
              <a:rPr lang="en-US" dirty="0"/>
              <a:t>There’s also a small Java program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genDESkey.java</a:t>
            </a:r>
            <a:r>
              <a:rPr lang="en-US" dirty="0"/>
              <a:t>) I wrote that generates random keys with parity in case anyone needs some to test.</a:t>
            </a:r>
          </a:p>
          <a:p>
            <a:r>
              <a:rPr lang="en-US" u="sng" dirty="0"/>
              <a:t>You should have an input that indicates either encryption or decryption!</a:t>
            </a:r>
          </a:p>
          <a:p>
            <a:r>
              <a:rPr lang="en-US" dirty="0"/>
              <a:t>After you get your design working, please implement on the DSDB board and use the 7-segment display to display the plaintext and ciphertext and verify it is working correctly.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77774-91DB-1F40-9BAB-A11897AF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14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C5E9-36A9-CA45-845F-3D16B13B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7-segment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202B-8A87-A64D-949D-B856C9AD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Uh-oh!</a:t>
            </a:r>
          </a:p>
          <a:p>
            <a:r>
              <a:rPr lang="en-US" dirty="0"/>
              <a:t>You only have four (4) 7-segment displays, but you have 64-bits of key, plaintext, and ciphertext.</a:t>
            </a:r>
          </a:p>
          <a:p>
            <a:r>
              <a:rPr lang="en-US" dirty="0"/>
              <a:t>You will have to figure a way to display that on the four 7-segment displays.</a:t>
            </a:r>
          </a:p>
          <a:p>
            <a:r>
              <a:rPr lang="en-US" dirty="0"/>
              <a:t>It is not hard if you think about it a little but use the switches and push buttons to help you with this.</a:t>
            </a:r>
          </a:p>
          <a:p>
            <a:r>
              <a:rPr lang="en-US" dirty="0"/>
              <a:t>You should also display on the LEDs if odd parity is not correct on the 64-bit key.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DDDEE-8B25-D04A-9A17-9410FC3D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60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0FD2-D15A-D243-9069-B3C7768F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E3E33-3201-1449-AB76-0F41AC85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98956-9F0B-CA4C-A9BC-855D670D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7170"/>
            <a:ext cx="3314833" cy="226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2BCCE-84DC-1643-8BAE-5302BBD3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14513"/>
            <a:ext cx="3950819" cy="4144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AF42E2-600E-D449-8BEC-1AA3E561B1C0}"/>
              </a:ext>
            </a:extLst>
          </p:cNvPr>
          <p:cNvSpPr txBox="1"/>
          <p:nvPr/>
        </p:nvSpPr>
        <p:spPr>
          <a:xfrm>
            <a:off x="457200" y="4191000"/>
            <a:ext cx="381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Encryption or Decryption is done with the same block because it is a symmetric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only difference is the order of keys!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K1 through K16 for encryption or K16 through 1 for decryption.</a:t>
            </a:r>
          </a:p>
        </p:txBody>
      </p:sp>
    </p:spTree>
    <p:extLst>
      <p:ext uri="{BB962C8B-B14F-4D97-AF65-F5344CB8AC3E}">
        <p14:creationId xmlns:p14="http://schemas.microsoft.com/office/powerpoint/2010/main" val="2254785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7741E-2288-F14D-A616-CE4E5A06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75648-D9AA-DB45-A7FE-6690FBC15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600"/>
          </a:xfrm>
        </p:spPr>
        <p:txBody>
          <a:bodyPr>
            <a:normAutofit/>
          </a:bodyPr>
          <a:lstStyle/>
          <a:p>
            <a:r>
              <a:rPr lang="en-US" sz="1800" dirty="0"/>
              <a:t>Verification is key to digital systems and especially digital logic.</a:t>
            </a:r>
          </a:p>
          <a:p>
            <a:r>
              <a:rPr lang="en-US" sz="1800" dirty="0"/>
              <a:t>Remember that verification is the process of seeing something backwards in the flow (e.g., Is my output the correct output from this block?)</a:t>
            </a:r>
          </a:p>
          <a:p>
            <a:r>
              <a:rPr lang="en-US" sz="1800" dirty="0"/>
              <a:t>To help with verification we will use a Java program I developed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DES.java</a:t>
            </a:r>
            <a:r>
              <a:rPr lang="en-US" sz="1800" dirty="0"/>
              <a:t>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E23B35-A200-9441-8ADC-F28ACE2A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D51A0-D088-B444-B8A5-94D52F211652}"/>
              </a:ext>
            </a:extLst>
          </p:cNvPr>
          <p:cNvSpPr txBox="1"/>
          <p:nvPr/>
        </p:nvSpPr>
        <p:spPr>
          <a:xfrm>
            <a:off x="3715136" y="3429000"/>
            <a:ext cx="5029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the Java program to help you with each block and what each output should be based on whether you are performing encryption or decryption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made a </a:t>
            </a:r>
            <a:r>
              <a:rPr lang="en-US" dirty="0" err="1">
                <a:latin typeface="Courier" pitchFamily="2" charset="0"/>
              </a:rPr>
              <a:t>Makefile</a:t>
            </a:r>
            <a:r>
              <a:rPr lang="en-US" dirty="0"/>
              <a:t> that you can use to compile the tool and use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install Java JDK if you want to run on your laptop or desktop (It should be installed in ENDV 360)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5AE6D-DAE0-C845-8783-B2D6966C4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5" y="2988977"/>
            <a:ext cx="3138192" cy="382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1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0978-9094-D445-AC32-38459BE7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AF66A-F936-4048-AA39-E48BFA59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employers want to see what you did during your undergraduate degree in terms of topics and assignments.</a:t>
            </a:r>
          </a:p>
          <a:p>
            <a:r>
              <a:rPr lang="en-US" dirty="0"/>
              <a:t>Document your labs, including something like this one, to impress future employers as it will help you get coveted jobs and internships.</a:t>
            </a:r>
          </a:p>
          <a:p>
            <a:r>
              <a:rPr lang="en-US" dirty="0"/>
              <a:t>The lab we are doing this week is not easy and people will be impressed.</a:t>
            </a:r>
          </a:p>
          <a:p>
            <a:r>
              <a:rPr lang="en-US" dirty="0"/>
              <a:t>However, caveat emptor (buyer beware) – no one wants to hear you didn’t do anything impressive in engineering school.</a:t>
            </a:r>
          </a:p>
          <a:p>
            <a:pPr lvl="1"/>
            <a:r>
              <a:rPr lang="en-US" dirty="0"/>
              <a:t>Impress people with added features.</a:t>
            </a:r>
          </a:p>
          <a:p>
            <a:pPr lvl="1"/>
            <a:r>
              <a:rPr lang="en-US" dirty="0"/>
              <a:t>Build a website (check out </a:t>
            </a:r>
            <a:r>
              <a:rPr lang="en-US" dirty="0" err="1"/>
              <a:t>github.io</a:t>
            </a:r>
            <a:r>
              <a:rPr lang="en-US" dirty="0"/>
              <a:t>) – its free and easy!</a:t>
            </a:r>
          </a:p>
          <a:p>
            <a:pPr lvl="1"/>
            <a:r>
              <a:rPr lang="en-US" dirty="0"/>
              <a:t>Build a video showing what you did!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A75F-65CB-494E-8BFA-37C18E88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04B5-7043-544A-A8FB-D88DF43F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Last-minute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7FE4-A26E-B844-ABDC-7361F2DF4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This lab is straightforward if you start on time</a:t>
            </a:r>
          </a:p>
          <a:p>
            <a:pPr lvl="1"/>
            <a:r>
              <a:rPr lang="en-US" sz="1800" dirty="0"/>
              <a:t>Much of the detail is stubbed out in the </a:t>
            </a:r>
            <a:r>
              <a:rPr lang="en-US" sz="1800" dirty="0" err="1">
                <a:latin typeface="Courier" pitchFamily="2" charset="0"/>
              </a:rPr>
              <a:t>des_stub.sv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/>
              <a:t>and comments are included indicating where things go including some freebies.</a:t>
            </a:r>
          </a:p>
          <a:p>
            <a:pPr lvl="2"/>
            <a:r>
              <a:rPr lang="en-US" sz="1800" dirty="0"/>
              <a:t>It is just simple instantiation and implementation (and, of course, verification).</a:t>
            </a:r>
          </a:p>
          <a:p>
            <a:pPr lvl="1"/>
            <a:r>
              <a:rPr lang="en-US" sz="1800" dirty="0"/>
              <a:t>This is a 3-week lab so start early!</a:t>
            </a:r>
          </a:p>
          <a:p>
            <a:r>
              <a:rPr lang="en-US" sz="1800" dirty="0"/>
              <a:t>There are others who have tried to implement DES on the Internet – most of them are wrong or difficult to implement (don’t waste your time copying – it could get you in trouble!)</a:t>
            </a:r>
          </a:p>
          <a:p>
            <a:r>
              <a:rPr lang="en-US" sz="1800" dirty="0"/>
              <a:t>Believe in yourself!!</a:t>
            </a:r>
          </a:p>
          <a:p>
            <a:pPr lvl="1"/>
            <a:r>
              <a:rPr lang="en-US" sz="1800" dirty="0"/>
              <a:t>I believe in you and your abilities!</a:t>
            </a:r>
          </a:p>
          <a:p>
            <a:r>
              <a:rPr lang="en-US" sz="1800" dirty="0"/>
              <a:t>Enjoy the opportunity!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0EE42-95A7-AE47-9FF4-5B648762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DEF71-07D2-5C49-9E9C-523B215C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44" y="4298632"/>
            <a:ext cx="1600200" cy="2240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9F2BDE-7254-404D-A696-4635C6F7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41" y="43434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9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EBEA-04BD-0B44-83A2-AF7924AD9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C953-55CD-6C45-A784-7DC8D8D8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>
                <a:solidFill>
                  <a:srgbClr val="F68D36"/>
                </a:solidFill>
              </a:rPr>
              <a:t>Everyone wants security!!!!!!!!!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3605C-B3B4-5549-BEFA-ABDFA588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5842" name="Picture 2" descr="Pistol Pete GIFs - Get the best GIF on GIPHY">
            <a:extLst>
              <a:ext uri="{FF2B5EF4-FFF2-40B4-BE49-F238E27FC236}">
                <a16:creationId xmlns:a16="http://schemas.microsoft.com/office/drawing/2014/main" id="{DE22202B-F03B-5B46-8FF7-E0986E601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8-Bit Arcade - Blue Monday (Remix) -8-Bit Computer Game Version-.mp3" descr="8-Bit Arcade - Blue Monday (Remix) -8-Bit Computer Game Version-.mp3">
            <a:hlinkClick r:id="" action="ppaction://media"/>
            <a:extLst>
              <a:ext uri="{FF2B5EF4-FFF2-40B4-BE49-F238E27FC236}">
                <a16:creationId xmlns:a16="http://schemas.microsoft.com/office/drawing/2014/main" id="{49005763-C222-3C43-A170-2B997FC1A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52257" y="580321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0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3636" numSld="5" showWhenStopped="0">
                <p:cTn id="7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ED92-04A5-F24D-9973-2721E800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60627-C77E-F04D-958A-066CBB6BC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2209800"/>
            <a:ext cx="3499556" cy="1828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017DA-8835-CC49-B776-78828D06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8B731-F38E-C540-A72A-7E425D125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48" y="2072879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3674-6722-EF4C-8D87-8537F07B7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778" y="4140200"/>
            <a:ext cx="1638300" cy="123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AFC051-475C-3848-A2CE-749200BA5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5473700"/>
            <a:ext cx="1790700" cy="113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70114-2B67-0648-9104-41BAB6F94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405041"/>
            <a:ext cx="18161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B9859E-5670-764D-8CC7-B8389E70A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050" y="2177143"/>
            <a:ext cx="1739900" cy="115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857888-A420-3A49-973A-041E1A8B90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348" y="3664063"/>
            <a:ext cx="1803400" cy="111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FE396C-AD6A-254A-81FB-392952D677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0050" y="4907530"/>
            <a:ext cx="2019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3B69-FD57-5147-89C9-88A20CE5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 in Hardware!!!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05979-E6D2-2F42-86EE-3F536380B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514600"/>
            <a:ext cx="2260600" cy="127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219F1-703C-1A44-B4C5-B359D1F91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1F1DC-6DE2-9E49-A518-B64DC392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973" y="2286794"/>
            <a:ext cx="19050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C883A-F9B7-504D-9C12-67EE133EC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3806371"/>
            <a:ext cx="3048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A8D895-ADF5-144C-A617-CA529B523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3" y="5181600"/>
            <a:ext cx="1638300" cy="1231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8E0703-C7FF-404A-82DE-6235848F4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050" y="2197894"/>
            <a:ext cx="1739900" cy="1155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89A60F-7831-4E41-B2B9-940438E49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600" y="4183062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C346-8551-BD4E-9F59-82DEA41A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Cyber is a Great Career!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1C3FF-16D7-EA47-9BB4-6D6F4BB8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Cyber Security Job Outlook - Is It a Good Career in 2021">
            <a:extLst>
              <a:ext uri="{FF2B5EF4-FFF2-40B4-BE49-F238E27FC236}">
                <a16:creationId xmlns:a16="http://schemas.microsoft.com/office/drawing/2014/main" id="{CF8FC72B-7379-E847-AD34-5E92BFA883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59769"/>
            <a:ext cx="1905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ACF9E1A-B05E-674B-AC81-362AC6C8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59769"/>
            <a:ext cx="4572000" cy="249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36D4A-2ABA-1442-8417-A1BA8791AC66}"/>
              </a:ext>
            </a:extLst>
          </p:cNvPr>
          <p:cNvSpPr txBox="1"/>
          <p:nvPr/>
        </p:nvSpPr>
        <p:spPr>
          <a:xfrm>
            <a:off x="152400" y="4817447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figures I have seen indicate that 75 million jobs and 47% of jobs are vulnerable to automation – security will be important for jobs!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global blockchain market is estimated to grow from USD 3.0 billion in 2020 to USD 39.7 billion in 2025! [</a:t>
            </a:r>
            <a:r>
              <a:rPr lang="en-US" dirty="0" err="1"/>
              <a:t>marketsandmarkets.com</a:t>
            </a:r>
            <a:r>
              <a:rPr lang="en-US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hardware makes sense as its fast and easy to deploy for any user.</a:t>
            </a:r>
          </a:p>
        </p:txBody>
      </p:sp>
      <p:pic>
        <p:nvPicPr>
          <p:cNvPr id="2058" name="Picture 10" descr="The Top 21 Security Predictions for 2021">
            <a:extLst>
              <a:ext uri="{FF2B5EF4-FFF2-40B4-BE49-F238E27FC236}">
                <a16:creationId xmlns:a16="http://schemas.microsoft.com/office/drawing/2014/main" id="{AACE1092-9AB4-9A4D-90BF-DEB201C21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3" y="3453802"/>
            <a:ext cx="1937657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5387C-CB15-A745-92D4-D76A9A7A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 descr="What does a security engineer do? - Security Engineer Vs Security Analyst">
            <a:extLst>
              <a:ext uri="{FF2B5EF4-FFF2-40B4-BE49-F238E27FC236}">
                <a16:creationId xmlns:a16="http://schemas.microsoft.com/office/drawing/2014/main" id="{081DA707-8724-3243-9719-2E83DF81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53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7F0E-A965-B344-A0B1-BCF9464C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2328-E0DD-D746-851F-A85F9E62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600"/>
          </a:xfrm>
        </p:spPr>
        <p:txBody>
          <a:bodyPr/>
          <a:lstStyle/>
          <a:p>
            <a:r>
              <a:rPr lang="en-US" dirty="0"/>
              <a:t>Cryptography is quite easy if you think about it as a password and access. </a:t>
            </a:r>
          </a:p>
          <a:p>
            <a:r>
              <a:rPr lang="en-US" dirty="0"/>
              <a:t>There are fancy diagrams available, but I made one that I think will help.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DD3BE-A881-124A-879A-D30207320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19CF600-DE23-6440-8B32-2AECF0A2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8" y="2671762"/>
            <a:ext cx="7301523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8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6882-3976-5F45-A712-5AC550D5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8E6E-056F-7345-8C2A-4FE23F61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199"/>
          </a:xfrm>
        </p:spPr>
        <p:txBody>
          <a:bodyPr/>
          <a:lstStyle/>
          <a:p>
            <a:r>
              <a:rPr lang="en-US" dirty="0"/>
              <a:t>A Caesar cipher or </a:t>
            </a:r>
            <a:r>
              <a:rPr lang="en-US" i="1" dirty="0"/>
              <a:t>shift</a:t>
            </a:r>
            <a:r>
              <a:rPr lang="en-US" dirty="0"/>
              <a:t> cipher is one of the simplest and most widely known encryption techniques. </a:t>
            </a:r>
          </a:p>
          <a:p>
            <a:r>
              <a:rPr lang="en-US" dirty="0"/>
              <a:t>It is a type of substitution cipher in which each letter in the plaintext is replaced by a letter some fixed number of positions down the alphabet.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93E00-6997-9646-B432-81609EA9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06A63-B5CF-5745-9374-8D7BAC1C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124200"/>
            <a:ext cx="84582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26420C-A3FC-CC49-8563-6AA925ED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20459"/>
            <a:ext cx="4669971" cy="480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1EB2D-163C-C148-B4FC-842B57205A9A}"/>
              </a:ext>
            </a:extLst>
          </p:cNvPr>
          <p:cNvSpPr txBox="1"/>
          <p:nvPr/>
        </p:nvSpPr>
        <p:spPr>
          <a:xfrm>
            <a:off x="533400" y="51816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Cryptography is used to help hide messages from an adversary and has been used for a long time and shifting is key to most modern-day </a:t>
            </a:r>
            <a:r>
              <a:rPr lang="en-US"/>
              <a:t>protection mechanisms.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logic is now becoming a better way of securing messages as its faster, more efficient and secure.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CF981-0E6F-EB41-8BBB-74AE2EC73CA0}"/>
              </a:ext>
            </a:extLst>
          </p:cNvPr>
          <p:cNvSpPr txBox="1"/>
          <p:nvPr/>
        </p:nvSpPr>
        <p:spPr>
          <a:xfrm>
            <a:off x="8229600" y="4014370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[Wikipedia]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0D20F-0845-1C42-8A21-A6A6C2BBB874}"/>
              </a:ext>
            </a:extLst>
          </p:cNvPr>
          <p:cNvSpPr/>
          <p:nvPr/>
        </p:nvSpPr>
        <p:spPr>
          <a:xfrm>
            <a:off x="5521547" y="92075"/>
            <a:ext cx="3470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https://en.wikipedia.org/wiki/Caesar_cipher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3B9C3B-02BC-BD4D-B6F5-4D5C5A5440C5}"/>
                  </a:ext>
                </a:extLst>
              </p:cNvPr>
              <p:cNvSpPr txBox="1"/>
              <p:nvPr/>
            </p:nvSpPr>
            <p:spPr>
              <a:xfrm>
                <a:off x="5558717" y="4308748"/>
                <a:ext cx="22136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26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3B9C3B-02BC-BD4D-B6F5-4D5C5A544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17" y="4308748"/>
                <a:ext cx="2213683" cy="492443"/>
              </a:xfrm>
              <a:prstGeom prst="rect">
                <a:avLst/>
              </a:prstGeom>
              <a:blipFill>
                <a:blip r:embed="rId5"/>
                <a:stretch>
                  <a:fillRect l="-1714" t="-2500" r="-114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122802"/>
      </p:ext>
    </p:extLst>
  </p:cSld>
  <p:clrMapOvr>
    <a:masterClrMapping/>
  </p:clrMapOvr>
</p:sld>
</file>

<file path=ppt/theme/theme1.xml><?xml version="1.0" encoding="utf-8"?>
<a:theme xmlns:a="http://schemas.openxmlformats.org/drawingml/2006/main" name="osu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{B70C1E5B-F9AD-5B4F-8C6A-2138672F59A8}tf16401378</Template>
  <TotalTime>15451</TotalTime>
  <Words>2453</Words>
  <Application>Microsoft Macintosh PowerPoint</Application>
  <PresentationFormat>On-screen Show (4:3)</PresentationFormat>
  <Paragraphs>299</Paragraphs>
  <Slides>27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Courier</vt:lpstr>
      <vt:lpstr>Courier New</vt:lpstr>
      <vt:lpstr>osu_template</vt:lpstr>
      <vt:lpstr>Lab 2 : Complex Combinational Logic and Debugging : Hardware-based Data Encryption Standard (DES)  </vt:lpstr>
      <vt:lpstr>Objective</vt:lpstr>
      <vt:lpstr>Security is Cool</vt:lpstr>
      <vt:lpstr>Why?</vt:lpstr>
      <vt:lpstr>Cryptography in Hardware!!!</vt:lpstr>
      <vt:lpstr>Cyber is a Great Career!</vt:lpstr>
      <vt:lpstr>PowerPoint Presentation</vt:lpstr>
      <vt:lpstr>Cryptography</vt:lpstr>
      <vt:lpstr>Caesar Cipher</vt:lpstr>
      <vt:lpstr>DES</vt:lpstr>
      <vt:lpstr>Data Encryption Standard (DES)</vt:lpstr>
      <vt:lpstr>SubKey Generation</vt:lpstr>
      <vt:lpstr>SubKey Generation</vt:lpstr>
      <vt:lpstr>Be careful: Positions by Security Engineers</vt:lpstr>
      <vt:lpstr>Bit Swizzling in SystemVerilog (SV)</vt:lpstr>
      <vt:lpstr>Rotation by 1 or 2</vt:lpstr>
      <vt:lpstr>56-bit Key!</vt:lpstr>
      <vt:lpstr>Encrypt/Decrypt Breakdown</vt:lpstr>
      <vt:lpstr>Feistel Block</vt:lpstr>
      <vt:lpstr>Feistel Block (f_K)</vt:lpstr>
      <vt:lpstr>S-box Implementation</vt:lpstr>
      <vt:lpstr>Implementation</vt:lpstr>
      <vt:lpstr>7-segment Display</vt:lpstr>
      <vt:lpstr>Summary of DES</vt:lpstr>
      <vt:lpstr>Verification</vt:lpstr>
      <vt:lpstr>Extra Credit</vt:lpstr>
      <vt:lpstr>Last-minute Items</vt:lpstr>
    </vt:vector>
  </TitlesOfParts>
  <Company>Oklahoma State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and MOS Transistors</dc:title>
  <dc:creator>James E. Stine, Jr.</dc:creator>
  <cp:lastModifiedBy>Stine, James</cp:lastModifiedBy>
  <cp:revision>2267</cp:revision>
  <cp:lastPrinted>2022-02-23T02:55:34Z</cp:lastPrinted>
  <dcterms:created xsi:type="dcterms:W3CDTF">2011-01-27T02:44:09Z</dcterms:created>
  <dcterms:modified xsi:type="dcterms:W3CDTF">2022-02-23T16:19:57Z</dcterms:modified>
</cp:coreProperties>
</file>